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43"/>
    <p:restoredTop sz="94709"/>
  </p:normalViewPr>
  <p:slideViewPr>
    <p:cSldViewPr snapToGrid="0" snapToObjects="1">
      <p:cViewPr varScale="1">
        <p:scale>
          <a:sx n="92" d="100"/>
          <a:sy n="92" d="100"/>
        </p:scale>
        <p:origin x="5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51CCF-4156-B640-AF1E-DCBCC3682D00}" type="datetimeFigureOut">
              <a:rPr lang="en-US" smtClean="0"/>
              <a:t>4/22/19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DE723-E8B4-C441-BB59-B32B23D82431}" type="slidenum">
              <a:rPr lang="en-US" smtClean="0"/>
              <a:t>‹#›</a:t>
            </a:fld>
            <a:endParaRPr lang="en-US"/>
          </a:p>
        </p:txBody>
      </p:sp>
    </p:spTree>
    <p:extLst>
      <p:ext uri="{BB962C8B-B14F-4D97-AF65-F5344CB8AC3E}">
        <p14:creationId xmlns:p14="http://schemas.microsoft.com/office/powerpoint/2010/main" val="1865100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4/22/19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4/22/19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4/22/19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4/22/19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5" Type="http://schemas.openxmlformats.org/officeDocument/2006/relationships/image" Target="../media/image17.jpg"/><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tsigman/tokyo_gig_guide_web_scrap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okyogigguide.com/en/gigs/eventslist?task=archive" TargetMode="Externa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Scraping Tokyo’s Scrappy venues: </a:t>
            </a:r>
            <a:endParaRPr lang="en-US" dirty="0"/>
          </a:p>
        </p:txBody>
      </p:sp>
      <p:sp>
        <p:nvSpPr>
          <p:cNvPr id="3" name="Subtitle 2"/>
          <p:cNvSpPr>
            <a:spLocks noGrp="1"/>
          </p:cNvSpPr>
          <p:nvPr>
            <p:ph type="subTitle" idx="1"/>
          </p:nvPr>
        </p:nvSpPr>
        <p:spPr/>
        <p:txBody>
          <a:bodyPr/>
          <a:lstStyle/>
          <a:p>
            <a:r>
              <a:rPr lang="en-US" dirty="0" smtClean="0"/>
              <a:t>Tokyo gig guide web scraping project</a:t>
            </a:r>
          </a:p>
          <a:p>
            <a:endParaRPr lang="en-US" dirty="0"/>
          </a:p>
          <a:p>
            <a:r>
              <a:rPr lang="en-US" dirty="0" smtClean="0"/>
              <a:t> </a:t>
            </a:r>
            <a:endParaRPr lang="en-US" dirty="0"/>
          </a:p>
        </p:txBody>
      </p:sp>
      <p:sp>
        <p:nvSpPr>
          <p:cNvPr id="5" name="TextBox 4"/>
          <p:cNvSpPr txBox="1"/>
          <p:nvPr/>
        </p:nvSpPr>
        <p:spPr>
          <a:xfrm>
            <a:off x="5021705" y="5036696"/>
            <a:ext cx="3563495" cy="923330"/>
          </a:xfrm>
          <a:prstGeom prst="rect">
            <a:avLst/>
          </a:prstGeom>
          <a:noFill/>
        </p:spPr>
        <p:txBody>
          <a:bodyPr wrap="square" rtlCol="0">
            <a:spAutoFit/>
          </a:bodyPr>
          <a:lstStyle/>
          <a:p>
            <a:r>
              <a:rPr lang="en-US" dirty="0" smtClean="0">
                <a:solidFill>
                  <a:srgbClr val="00B0F0"/>
                </a:solidFill>
              </a:rPr>
              <a:t>Alexander </a:t>
            </a:r>
            <a:r>
              <a:rPr lang="en-US" dirty="0" err="1" smtClean="0">
                <a:solidFill>
                  <a:srgbClr val="00B0F0"/>
                </a:solidFill>
              </a:rPr>
              <a:t>Sigman</a:t>
            </a:r>
            <a:r>
              <a:rPr lang="en-US" dirty="0" smtClean="0">
                <a:solidFill>
                  <a:srgbClr val="00B0F0"/>
                </a:solidFill>
              </a:rPr>
              <a:t> </a:t>
            </a:r>
          </a:p>
          <a:p>
            <a:r>
              <a:rPr lang="en-US" dirty="0" smtClean="0">
                <a:solidFill>
                  <a:srgbClr val="00B0F0"/>
                </a:solidFill>
              </a:rPr>
              <a:t>NYCDSA</a:t>
            </a:r>
          </a:p>
          <a:p>
            <a:r>
              <a:rPr lang="en-US" dirty="0" smtClean="0">
                <a:solidFill>
                  <a:srgbClr val="00B0F0"/>
                </a:solidFill>
              </a:rPr>
              <a:t>23 April 2019</a:t>
            </a:r>
            <a:endParaRPr lang="en-US" dirty="0">
              <a:solidFill>
                <a:srgbClr val="00B0F0"/>
              </a:solidFill>
            </a:endParaRPr>
          </a:p>
        </p:txBody>
      </p:sp>
    </p:spTree>
    <p:extLst>
      <p:ext uri="{BB962C8B-B14F-4D97-AF65-F5344CB8AC3E}">
        <p14:creationId xmlns:p14="http://schemas.microsoft.com/office/powerpoint/2010/main" val="103356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540933"/>
            <a:ext cx="11836400" cy="4114800"/>
          </a:xfrm>
        </p:spPr>
        <p:txBody>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What have been the most popular tags (genre categories) in recent years, compared to a decade ago</a:t>
            </a:r>
            <a:r>
              <a:rPr lang="en-US" b="1" dirty="0" smtClean="0">
                <a:latin typeface="Futura" charset="0"/>
                <a:ea typeface="Futura" charset="0"/>
                <a:cs typeface="Futura" charset="0"/>
              </a:rPr>
              <a:t>?</a:t>
            </a:r>
          </a:p>
          <a:p>
            <a:r>
              <a:rPr lang="en-US" b="1" dirty="0" smtClean="0">
                <a:latin typeface="Futura" charset="0"/>
                <a:ea typeface="Futura" charset="0"/>
                <a:cs typeface="Futura" charset="0"/>
              </a:rPr>
              <a:t>2. </a:t>
            </a:r>
            <a:r>
              <a:rPr lang="en-US" b="1" dirty="0">
                <a:latin typeface="Futura" charset="0"/>
                <a:ea typeface="Futura" charset="0"/>
                <a:cs typeface="Futura" charset="0"/>
              </a:rPr>
              <a:t>Which venues and neighborhoods of the Tokyo metro area have been the most active recently and historically</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3. </a:t>
            </a:r>
            <a:r>
              <a:rPr lang="en-US" b="1" dirty="0">
                <a:solidFill>
                  <a:srgbClr val="00B0F0"/>
                </a:solidFill>
                <a:latin typeface="Futura" charset="0"/>
                <a:ea typeface="Futura" charset="0"/>
                <a:cs typeface="Futura" charset="0"/>
              </a:rPr>
              <a:t>Which months are typically the densest with respect to number of events? In which year(s) have the greatest number of festivals been presented?</a:t>
            </a:r>
          </a:p>
          <a:p>
            <a:endParaRPr lang="en-US" dirty="0"/>
          </a:p>
          <a:p>
            <a:endParaRPr lang="en-US" dirty="0"/>
          </a:p>
          <a:p>
            <a:endParaRPr lang="en-US" dirty="0"/>
          </a:p>
        </p:txBody>
      </p:sp>
    </p:spTree>
    <p:extLst>
      <p:ext uri="{BB962C8B-B14F-4D97-AF65-F5344CB8AC3E}">
        <p14:creationId xmlns:p14="http://schemas.microsoft.com/office/powerpoint/2010/main" val="162162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118533" y="2370667"/>
            <a:ext cx="11599334" cy="3302000"/>
          </a:xfrm>
        </p:spPr>
        <p:txBody>
          <a:bodyPr>
            <a:normAutofit fontScale="47500" lnSpcReduction="20000"/>
          </a:bodyPr>
          <a:lstStyle/>
          <a:p>
            <a:r>
              <a:rPr lang="en-US" sz="3800" b="1" dirty="0" smtClean="0">
                <a:latin typeface="Futura" charset="0"/>
                <a:ea typeface="Futura" charset="0"/>
                <a:cs typeface="Futura" charset="0"/>
              </a:rPr>
              <a:t>1. </a:t>
            </a:r>
            <a:r>
              <a:rPr lang="en-US" sz="3800" b="1" dirty="0">
                <a:latin typeface="Futura" charset="0"/>
                <a:ea typeface="Futura" charset="0"/>
                <a:cs typeface="Futura" charset="0"/>
              </a:rPr>
              <a:t>What have been the most popular tags (genre categories) in recent years, compared to a decade ago</a:t>
            </a:r>
            <a:r>
              <a:rPr lang="en-US" sz="3800" b="1" dirty="0" smtClean="0">
                <a:latin typeface="Futura" charset="0"/>
                <a:ea typeface="Futura" charset="0"/>
                <a:cs typeface="Futura" charset="0"/>
              </a:rPr>
              <a:t>?</a:t>
            </a:r>
          </a:p>
          <a:p>
            <a:r>
              <a:rPr lang="en-US" sz="3800" b="1" dirty="0" smtClean="0">
                <a:latin typeface="Futura" charset="0"/>
                <a:ea typeface="Futura" charset="0"/>
                <a:cs typeface="Futura" charset="0"/>
              </a:rPr>
              <a:t>2. </a:t>
            </a:r>
            <a:r>
              <a:rPr lang="en-US" sz="3800" b="1" dirty="0">
                <a:latin typeface="Futura" charset="0"/>
                <a:ea typeface="Futura" charset="0"/>
                <a:cs typeface="Futura" charset="0"/>
              </a:rPr>
              <a:t>Which venues and neighborhoods of the Tokyo metro area have been the most active recently and historically</a:t>
            </a:r>
            <a:r>
              <a:rPr lang="en-US" sz="3800" b="1" dirty="0" smtClean="0">
                <a:latin typeface="Futura" charset="0"/>
                <a:ea typeface="Futura" charset="0"/>
                <a:cs typeface="Futura" charset="0"/>
              </a:rPr>
              <a:t>?</a:t>
            </a:r>
          </a:p>
          <a:p>
            <a:r>
              <a:rPr lang="en-US" sz="3800" b="1" dirty="0" smtClean="0">
                <a:latin typeface="Futura" charset="0"/>
                <a:ea typeface="Futura" charset="0"/>
                <a:cs typeface="Futura" charset="0"/>
              </a:rPr>
              <a:t>3. </a:t>
            </a:r>
            <a:r>
              <a:rPr lang="en-US" sz="3800" b="1" dirty="0">
                <a:latin typeface="Futura" charset="0"/>
                <a:ea typeface="Futura" charset="0"/>
                <a:cs typeface="Futura" charset="0"/>
              </a:rPr>
              <a:t>Which months are typically the densest with respect to number of events? In which year(s) have the greatest number of festivals been presented</a:t>
            </a:r>
            <a:r>
              <a:rPr lang="en-US" sz="3800" b="1" dirty="0" smtClean="0">
                <a:latin typeface="Futura" charset="0"/>
                <a:ea typeface="Futura" charset="0"/>
                <a:cs typeface="Futura" charset="0"/>
              </a:rPr>
              <a:t>?</a:t>
            </a:r>
          </a:p>
          <a:p>
            <a:r>
              <a:rPr lang="en-US" sz="3800" b="1" dirty="0" smtClean="0">
                <a:solidFill>
                  <a:srgbClr val="00B0F0"/>
                </a:solidFill>
                <a:latin typeface="Futura" charset="0"/>
                <a:ea typeface="Futura" charset="0"/>
                <a:cs typeface="Futura" charset="0"/>
              </a:rPr>
              <a:t>4. </a:t>
            </a:r>
            <a:r>
              <a:rPr lang="en-US" sz="3800" b="1" dirty="0">
                <a:solidFill>
                  <a:srgbClr val="00B0F0"/>
                </a:solidFill>
                <a:latin typeface="Futura" charset="0"/>
                <a:ea typeface="Futura" charset="0"/>
                <a:cs typeface="Futura" charset="0"/>
              </a:rPr>
              <a:t>Which neighborhoods, venues, and genres have featured the most expensive events? What have been typical price ranges for tickets?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80722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I: Genre Category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9969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Most </a:t>
            </a:r>
            <a:r>
              <a:rPr lang="en-US" dirty="0" smtClean="0"/>
              <a:t>frequently used genre tags</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801" y="1608668"/>
            <a:ext cx="4838743" cy="3911600"/>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71733" y="1608668"/>
            <a:ext cx="5007971" cy="3931362"/>
          </a:xfrm>
        </p:spPr>
      </p:pic>
    </p:spTree>
    <p:extLst>
      <p:ext uri="{BB962C8B-B14F-4D97-AF65-F5344CB8AC3E}">
        <p14:creationId xmlns:p14="http://schemas.microsoft.com/office/powerpoint/2010/main" val="423755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t>
            </a:r>
            <a:r>
              <a:rPr lang="en-US" dirty="0" smtClean="0"/>
              <a:t>word </a:t>
            </a:r>
            <a:r>
              <a:rPr lang="en-US" smtClean="0"/>
              <a:t>cloud </a:t>
            </a:r>
            <a:r>
              <a:rPr lang="en-US" smtClean="0"/>
              <a:t>representations]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801" y="2519865"/>
            <a:ext cx="5087938" cy="2531926"/>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485465" y="2519865"/>
            <a:ext cx="5088283" cy="2663908"/>
          </a:xfrm>
        </p:spPr>
      </p:pic>
      <p:sp>
        <p:nvSpPr>
          <p:cNvPr id="7" name="TextBox 6"/>
          <p:cNvSpPr txBox="1"/>
          <p:nvPr/>
        </p:nvSpPr>
        <p:spPr>
          <a:xfrm>
            <a:off x="2404533" y="2150533"/>
            <a:ext cx="1486112" cy="369332"/>
          </a:xfrm>
          <a:prstGeom prst="rect">
            <a:avLst/>
          </a:prstGeom>
          <a:noFill/>
        </p:spPr>
        <p:txBody>
          <a:bodyPr wrap="none" rtlCol="0">
            <a:spAutoFit/>
          </a:bodyPr>
          <a:lstStyle/>
          <a:p>
            <a:r>
              <a:rPr lang="en-US" b="1" dirty="0" smtClean="0">
                <a:solidFill>
                  <a:srgbClr val="00B0F0"/>
                </a:solidFill>
                <a:latin typeface="Futura" charset="0"/>
                <a:ea typeface="Futura" charset="0"/>
                <a:cs typeface="Futura" charset="0"/>
              </a:rPr>
              <a:t>2008-2010</a:t>
            </a:r>
            <a:endParaRPr lang="en-US" b="1" dirty="0">
              <a:solidFill>
                <a:srgbClr val="00B0F0"/>
              </a:solidFill>
              <a:latin typeface="Futura" charset="0"/>
              <a:ea typeface="Futura" charset="0"/>
              <a:cs typeface="Futura" charset="0"/>
            </a:endParaRPr>
          </a:p>
        </p:txBody>
      </p:sp>
      <p:sp>
        <p:nvSpPr>
          <p:cNvPr id="8" name="TextBox 7"/>
          <p:cNvSpPr txBox="1"/>
          <p:nvPr/>
        </p:nvSpPr>
        <p:spPr>
          <a:xfrm>
            <a:off x="8360739" y="2150533"/>
            <a:ext cx="1612994" cy="369332"/>
          </a:xfrm>
          <a:prstGeom prst="rect">
            <a:avLst/>
          </a:prstGeom>
          <a:noFill/>
        </p:spPr>
        <p:txBody>
          <a:bodyPr wrap="square" rtlCol="0">
            <a:spAutoFit/>
          </a:bodyPr>
          <a:lstStyle/>
          <a:p>
            <a:r>
              <a:rPr lang="en-US" b="1" dirty="0" smtClean="0">
                <a:solidFill>
                  <a:srgbClr val="FF0000"/>
                </a:solidFill>
                <a:latin typeface="Futura" charset="0"/>
                <a:ea typeface="Futura" charset="0"/>
                <a:cs typeface="Futura" charset="0"/>
              </a:rPr>
              <a:t>2017-2019</a:t>
            </a:r>
            <a:endParaRPr lang="en-US" b="1" dirty="0">
              <a:solidFill>
                <a:srgbClr val="FF0000"/>
              </a:solidFill>
              <a:latin typeface="Futura" charset="0"/>
              <a:ea typeface="Futura" charset="0"/>
              <a:cs typeface="Futura" charset="0"/>
            </a:endParaRPr>
          </a:p>
        </p:txBody>
      </p:sp>
    </p:spTree>
    <p:extLst>
      <p:ext uri="{BB962C8B-B14F-4D97-AF65-F5344CB8AC3E}">
        <p14:creationId xmlns:p14="http://schemas.microsoft.com/office/powerpoint/2010/main" val="681988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Indie/improvised </a:t>
            </a:r>
            <a:r>
              <a:rPr lang="en-US" dirty="0" smtClean="0"/>
              <a:t>“cross fade” </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67015" y="1998133"/>
            <a:ext cx="7910399" cy="3546475"/>
          </a:xfrm>
        </p:spPr>
      </p:pic>
    </p:spTree>
    <p:extLst>
      <p:ext uri="{BB962C8B-B14F-4D97-AF65-F5344CB8AC3E}">
        <p14:creationId xmlns:p14="http://schemas.microsoft.com/office/powerpoint/2010/main" val="424498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II: AREA (NEIGHBORHOOD)  AND VENUE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753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a:t>
            </a:r>
            <a:r>
              <a:rPr lang="en-US" dirty="0" smtClean="0"/>
              <a:t>OF EVENTS/AREA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574798"/>
            <a:ext cx="5074670" cy="4047067"/>
          </a:xfrm>
        </p:spPr>
      </p:pic>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434667" y="1620330"/>
            <a:ext cx="5184559" cy="3956005"/>
          </a:xfrm>
        </p:spPr>
      </p:pic>
    </p:spTree>
    <p:extLst>
      <p:ext uri="{BB962C8B-B14F-4D97-AF65-F5344CB8AC3E}">
        <p14:creationId xmlns:p14="http://schemas.microsoft.com/office/powerpoint/2010/main" val="1712871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a:t>
            </a:r>
            <a:r>
              <a:rPr lang="en-US" dirty="0" smtClean="0"/>
              <a:t>OF EVENTS PER VENUE </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6600" y="2156775"/>
            <a:ext cx="5867400" cy="2867602"/>
          </a:xfrm>
        </p:spPr>
      </p:pic>
      <p:pic>
        <p:nvPicPr>
          <p:cNvPr id="10" name="Content Placeholder 9"/>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2184400"/>
            <a:ext cx="5408041" cy="2839977"/>
          </a:xfrm>
        </p:spPr>
      </p:pic>
    </p:spTree>
    <p:extLst>
      <p:ext uri="{BB962C8B-B14F-4D97-AF65-F5344CB8AC3E}">
        <p14:creationId xmlns:p14="http://schemas.microsoft.com/office/powerpoint/2010/main" val="1245212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a:t>
            </a:r>
            <a:r>
              <a:rPr lang="en-US" dirty="0" smtClean="0"/>
              <a:t>of venues per area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399867" y="1820097"/>
            <a:ext cx="4233939" cy="3787689"/>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0" y="1623707"/>
            <a:ext cx="4453467" cy="3984079"/>
          </a:xfrm>
        </p:spPr>
      </p:pic>
    </p:spTree>
    <p:extLst>
      <p:ext uri="{BB962C8B-B14F-4D97-AF65-F5344CB8AC3E}">
        <p14:creationId xmlns:p14="http://schemas.microsoft.com/office/powerpoint/2010/main" val="165959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smtClean="0"/>
              <a:t>More than </a:t>
            </a:r>
            <a:r>
              <a:rPr lang="en-US" dirty="0" smtClean="0"/>
              <a:t> (</a:t>
            </a:r>
            <a:r>
              <a:rPr lang="en-US" dirty="0" err="1" smtClean="0"/>
              <a:t>Hatsune</a:t>
            </a:r>
            <a:r>
              <a:rPr lang="en-US" dirty="0" smtClean="0"/>
              <a:t>) </a:t>
            </a:r>
            <a:r>
              <a:rPr lang="en-US" dirty="0" err="1" smtClean="0"/>
              <a:t>Miku</a:t>
            </a:r>
            <a:r>
              <a:rPr lang="en-US" dirty="0" smtClean="0"/>
              <a:t>: Tokyo’s diverse micro-genres </a:t>
            </a:r>
            <a:endParaRPr lang="en-US" dirty="0"/>
          </a:p>
        </p:txBody>
      </p:sp>
      <p:sp>
        <p:nvSpPr>
          <p:cNvPr id="3" name="Content Placeholder 2"/>
          <p:cNvSpPr>
            <a:spLocks noGrp="1"/>
          </p:cNvSpPr>
          <p:nvPr>
            <p:ph sz="quarter" idx="13"/>
          </p:nvPr>
        </p:nvSpPr>
        <p:spPr>
          <a:xfrm>
            <a:off x="685800" y="2063396"/>
            <a:ext cx="11051498" cy="3348053"/>
          </a:xfrm>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b="1" dirty="0" smtClean="0">
                <a:latin typeface="Futura" charset="0"/>
                <a:ea typeface="Futura" charset="0"/>
                <a:cs typeface="Futura" charset="0"/>
              </a:rPr>
              <a:t>For the past several decades, </a:t>
            </a:r>
            <a:r>
              <a:rPr lang="en-US" b="1" dirty="0" err="1" smtClean="0">
                <a:latin typeface="Futura" charset="0"/>
                <a:ea typeface="Futura" charset="0"/>
                <a:cs typeface="Futura" charset="0"/>
              </a:rPr>
              <a:t>tokyo’s</a:t>
            </a:r>
            <a:r>
              <a:rPr lang="en-US" b="1" dirty="0" smtClean="0">
                <a:latin typeface="Futura" charset="0"/>
                <a:ea typeface="Futura" charset="0"/>
                <a:cs typeface="Futura" charset="0"/>
              </a:rPr>
              <a:t> musical landscape has been </a:t>
            </a:r>
            <a:r>
              <a:rPr lang="en-US" b="1" dirty="0" err="1" smtClean="0">
                <a:latin typeface="Futura" charset="0"/>
                <a:ea typeface="Futura" charset="0"/>
                <a:cs typeface="Futura" charset="0"/>
              </a:rPr>
              <a:t>uniquE</a:t>
            </a:r>
            <a:r>
              <a:rPr lang="ja-JP" altLang="en-US" b="1" dirty="0" smtClean="0">
                <a:latin typeface="Futura" charset="0"/>
                <a:ea typeface="Futura" charset="0"/>
                <a:cs typeface="Futura" charset="0"/>
              </a:rPr>
              <a:t> </a:t>
            </a:r>
            <a:r>
              <a:rPr lang="en-US" altLang="ja-JP" b="1" dirty="0" smtClean="0">
                <a:latin typeface="Futura" charset="0"/>
                <a:ea typeface="Futura" charset="0"/>
                <a:cs typeface="Futura" charset="0"/>
              </a:rPr>
              <a:t>and </a:t>
            </a:r>
            <a:r>
              <a:rPr lang="en-US" b="1" dirty="0" smtClean="0">
                <a:latin typeface="Futura" charset="0"/>
                <a:ea typeface="Futura" charset="0"/>
                <a:cs typeface="Futura" charset="0"/>
              </a:rPr>
              <a:t>heterogeneous, especially with respect to more “underground” genres (E.G., NOISE, FREE IMPROV, ELECTRO</a:t>
            </a:r>
            <a:r>
              <a:rPr lang="mr-IN" b="1" dirty="0" smtClean="0">
                <a:latin typeface="Futura" charset="0"/>
                <a:ea typeface="Futura" charset="0"/>
                <a:cs typeface="Futura" charset="0"/>
              </a:rPr>
              <a:t>…</a:t>
            </a:r>
            <a:r>
              <a:rPr lang="en-US" b="1" dirty="0" smtClean="0">
                <a:latin typeface="Futura" charset="0"/>
                <a:ea typeface="Futura" charset="0"/>
                <a:cs typeface="Futura" charset="0"/>
              </a:rPr>
              <a:t>) </a:t>
            </a:r>
          </a:p>
          <a:p>
            <a:pPr marR="0" lvl="0" defTabSz="914400" eaLnBrk="1" fontAlgn="auto" latinLnBrk="0" hangingPunct="1">
              <a:lnSpc>
                <a:spcPct val="100000"/>
              </a:lnSpc>
              <a:spcBef>
                <a:spcPts val="0"/>
              </a:spcBef>
              <a:spcAft>
                <a:spcPts val="0"/>
              </a:spcAft>
              <a:buClrTx/>
              <a:buSzTx/>
              <a:buFont typeface="Arial" charset="0"/>
              <a:buChar char="•"/>
              <a:tabLst/>
              <a:defRPr/>
            </a:pPr>
            <a:endParaRPr lang="en-US" b="1" dirty="0">
              <a:latin typeface="Futura" charset="0"/>
              <a:ea typeface="Futura" charset="0"/>
              <a:cs typeface="Futura" charset="0"/>
            </a:endParaRPr>
          </a:p>
          <a:p>
            <a:pPr marR="0" lvl="0" defTabSz="914400" eaLnBrk="1" fontAlgn="auto" latinLnBrk="0" hangingPunct="1">
              <a:lnSpc>
                <a:spcPct val="100000"/>
              </a:lnSpc>
              <a:spcBef>
                <a:spcPts val="0"/>
              </a:spcBef>
              <a:spcAft>
                <a:spcPts val="0"/>
              </a:spcAft>
              <a:buClrTx/>
              <a:buSzTx/>
              <a:buFont typeface="Arial" charset="0"/>
              <a:buChar char="•"/>
              <a:tabLst/>
              <a:defRPr/>
            </a:pPr>
            <a:r>
              <a:rPr lang="en-US" b="1" dirty="0" smtClean="0">
                <a:latin typeface="Futura" charset="0"/>
                <a:ea typeface="Futura" charset="0"/>
                <a:cs typeface="Futura" charset="0"/>
              </a:rPr>
              <a:t>Abundant “live Houses” of various sizes and aesthetic leanings </a:t>
            </a:r>
            <a:endParaRPr lang="en-US" b="1" dirty="0">
              <a:latin typeface="Futura" charset="0"/>
              <a:ea typeface="Futura" charset="0"/>
              <a:cs typeface="Futura" charset="0"/>
            </a:endParaRPr>
          </a:p>
        </p:txBody>
      </p:sp>
    </p:spTree>
    <p:extLst>
      <p:ext uri="{BB962C8B-B14F-4D97-AF65-F5344CB8AC3E}">
        <p14:creationId xmlns:p14="http://schemas.microsoft.com/office/powerpoint/2010/main" val="352324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Number of events vs. genres per venue</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574634"/>
            <a:ext cx="6637868" cy="4037709"/>
          </a:xfrm>
        </p:spPr>
      </p:pic>
      <p:sp>
        <p:nvSpPr>
          <p:cNvPr id="6" name="TextBox 5"/>
          <p:cNvSpPr txBox="1"/>
          <p:nvPr/>
        </p:nvSpPr>
        <p:spPr>
          <a:xfrm>
            <a:off x="6790266" y="4555067"/>
            <a:ext cx="3877734" cy="923330"/>
          </a:xfrm>
          <a:prstGeom prst="rect">
            <a:avLst/>
          </a:prstGeom>
          <a:noFill/>
        </p:spPr>
        <p:txBody>
          <a:bodyPr wrap="square" rtlCol="0">
            <a:spAutoFit/>
          </a:bodyPr>
          <a:lstStyle/>
          <a:p>
            <a:r>
              <a:rPr lang="en-US" b="1" dirty="0">
                <a:solidFill>
                  <a:srgbClr val="FF0000"/>
                </a:solidFill>
                <a:latin typeface="Futura" charset="0"/>
                <a:ea typeface="Futura" charset="0"/>
                <a:cs typeface="Futura" charset="0"/>
              </a:rPr>
              <a:t>Recent :  </a:t>
            </a:r>
            <a:r>
              <a:rPr lang="en-US" b="1" dirty="0" smtClean="0">
                <a:solidFill>
                  <a:srgbClr val="FF0000"/>
                </a:solidFill>
                <a:latin typeface="Futura" charset="0"/>
                <a:ea typeface="Futura" charset="0"/>
                <a:cs typeface="Futura" charset="0"/>
              </a:rPr>
              <a:t>r</a:t>
            </a:r>
            <a:r>
              <a:rPr lang="en-US" b="1" dirty="0" smtClean="0">
                <a:solidFill>
                  <a:srgbClr val="FF0000"/>
                </a:solidFill>
                <a:latin typeface="Futura" charset="0"/>
                <a:ea typeface="Futura" charset="0"/>
                <a:cs typeface="Futura" charset="0"/>
              </a:rPr>
              <a:t> = </a:t>
            </a:r>
            <a:r>
              <a:rPr lang="en-US" b="1" dirty="0">
                <a:solidFill>
                  <a:srgbClr val="FF0000"/>
                </a:solidFill>
                <a:latin typeface="Futura" charset="0"/>
                <a:ea typeface="Futura" charset="0"/>
                <a:cs typeface="Futura" charset="0"/>
              </a:rPr>
              <a:t>0.814</a:t>
            </a:r>
          </a:p>
          <a:p>
            <a:r>
              <a:rPr lang="en-US" b="1" dirty="0">
                <a:solidFill>
                  <a:srgbClr val="00B0F0"/>
                </a:solidFill>
                <a:latin typeface="Futura" charset="0"/>
                <a:ea typeface="Futura" charset="0"/>
                <a:cs typeface="Futura" charset="0"/>
              </a:rPr>
              <a:t>Old</a:t>
            </a:r>
            <a:r>
              <a:rPr lang="en-US" b="1" dirty="0" smtClean="0">
                <a:solidFill>
                  <a:srgbClr val="00B0F0"/>
                </a:solidFill>
                <a:latin typeface="Futura" charset="0"/>
                <a:ea typeface="Futura" charset="0"/>
                <a:cs typeface="Futura" charset="0"/>
              </a:rPr>
              <a:t>:        </a:t>
            </a:r>
            <a:r>
              <a:rPr lang="en-US" b="1" dirty="0">
                <a:solidFill>
                  <a:srgbClr val="00B0F0"/>
                </a:solidFill>
                <a:latin typeface="Futura" charset="0"/>
                <a:ea typeface="Futura" charset="0"/>
                <a:cs typeface="Futura" charset="0"/>
              </a:rPr>
              <a:t>r</a:t>
            </a:r>
            <a:r>
              <a:rPr lang="en-US" b="1" dirty="0" smtClean="0">
                <a:solidFill>
                  <a:srgbClr val="00B0F0"/>
                </a:solidFill>
                <a:latin typeface="Futura" charset="0"/>
                <a:ea typeface="Futura" charset="0"/>
                <a:cs typeface="Futura" charset="0"/>
              </a:rPr>
              <a:t> </a:t>
            </a:r>
            <a:r>
              <a:rPr lang="en-US" b="1" dirty="0">
                <a:solidFill>
                  <a:srgbClr val="00B0F0"/>
                </a:solidFill>
                <a:latin typeface="Futura" charset="0"/>
                <a:ea typeface="Futura" charset="0"/>
                <a:cs typeface="Futura" charset="0"/>
              </a:rPr>
              <a:t>= 0.912</a:t>
            </a:r>
          </a:p>
          <a:p>
            <a:endParaRPr lang="en-US" dirty="0"/>
          </a:p>
        </p:txBody>
      </p:sp>
    </p:spTree>
    <p:extLst>
      <p:ext uri="{BB962C8B-B14F-4D97-AF65-F5344CB8AC3E}">
        <p14:creationId xmlns:p14="http://schemas.microsoft.com/office/powerpoint/2010/main" val="12133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3: Time series analyses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365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a:t>
            </a:r>
            <a:r>
              <a:rPr lang="en-US" dirty="0" smtClean="0"/>
              <a:t>of events by month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606629"/>
            <a:ext cx="5094856" cy="3921839"/>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129867" y="1581494"/>
            <a:ext cx="5508948" cy="3971388"/>
          </a:xfrm>
        </p:spPr>
      </p:pic>
    </p:spTree>
    <p:extLst>
      <p:ext uri="{BB962C8B-B14F-4D97-AF65-F5344CB8AC3E}">
        <p14:creationId xmlns:p14="http://schemas.microsoft.com/office/powerpoint/2010/main" val="1779161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399" y="-135466"/>
            <a:ext cx="10422283" cy="1973232"/>
          </a:xfrm>
        </p:spPr>
        <p:txBody>
          <a:bodyPr/>
          <a:lstStyle/>
          <a:p>
            <a:r>
              <a:rPr lang="en-US" dirty="0" smtClean="0"/>
              <a:t>      Number </a:t>
            </a:r>
            <a:r>
              <a:rPr lang="en-US" dirty="0" smtClean="0"/>
              <a:t>of Festivals per year </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73866" y="1219200"/>
            <a:ext cx="6036547" cy="4350743"/>
          </a:xfrm>
        </p:spPr>
      </p:pic>
    </p:spTree>
    <p:extLst>
      <p:ext uri="{BB962C8B-B14F-4D97-AF65-F5344CB8AC3E}">
        <p14:creationId xmlns:p14="http://schemas.microsoft.com/office/powerpoint/2010/main" val="205506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4: ticket price analyses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4815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27" y="138546"/>
            <a:ext cx="10389956" cy="1699220"/>
          </a:xfrm>
        </p:spPr>
        <p:txBody>
          <a:bodyPr/>
          <a:lstStyle/>
          <a:p>
            <a:r>
              <a:rPr lang="en-US" dirty="0" smtClean="0"/>
              <a:t>Ticket ranges by area</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35782" y="1377861"/>
            <a:ext cx="5965153" cy="4223264"/>
          </a:xfrm>
        </p:spPr>
      </p:pic>
    </p:spTree>
    <p:extLst>
      <p:ext uri="{BB962C8B-B14F-4D97-AF65-F5344CB8AC3E}">
        <p14:creationId xmlns:p14="http://schemas.microsoft.com/office/powerpoint/2010/main" val="1611821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Most </a:t>
            </a:r>
            <a:r>
              <a:rPr lang="en-US" dirty="0" smtClean="0"/>
              <a:t>expensive genres</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678155"/>
            <a:ext cx="4758267" cy="3861782"/>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34481" y="1678156"/>
            <a:ext cx="5454578" cy="3861782"/>
          </a:xfrm>
        </p:spPr>
      </p:pic>
    </p:spTree>
    <p:extLst>
      <p:ext uri="{BB962C8B-B14F-4D97-AF65-F5344CB8AC3E}">
        <p14:creationId xmlns:p14="http://schemas.microsoft.com/office/powerpoint/2010/main" val="416342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p:txBody>
          <a:bodyPr/>
          <a:lstStyle/>
          <a:p>
            <a:r>
              <a:rPr lang="en-US" b="1" dirty="0" smtClean="0">
                <a:solidFill>
                  <a:srgbClr val="00B0F0"/>
                </a:solidFill>
                <a:latin typeface="Futura" charset="0"/>
                <a:ea typeface="Futura" charset="0"/>
                <a:cs typeface="Futura" charset="0"/>
              </a:rPr>
              <a:t>1. </a:t>
            </a:r>
            <a:r>
              <a:rPr lang="en-US" b="1" dirty="0">
                <a:solidFill>
                  <a:srgbClr val="00B0F0"/>
                </a:solidFill>
                <a:latin typeface="Futura" charset="0"/>
                <a:ea typeface="Futura" charset="0"/>
                <a:cs typeface="Futura" charset="0"/>
              </a:rPr>
              <a:t>genre </a:t>
            </a:r>
            <a:r>
              <a:rPr lang="en-US" b="1" dirty="0" smtClean="0">
                <a:solidFill>
                  <a:srgbClr val="00B0F0"/>
                </a:solidFill>
                <a:latin typeface="Futura" charset="0"/>
                <a:ea typeface="Futura" charset="0"/>
                <a:cs typeface="Futura" charset="0"/>
              </a:rPr>
              <a:t>tag DISTRIBUTIONS </a:t>
            </a:r>
            <a:r>
              <a:rPr lang="en-US" b="1" dirty="0">
                <a:solidFill>
                  <a:srgbClr val="00B0F0"/>
                </a:solidFill>
                <a:latin typeface="Futura" charset="0"/>
                <a:ea typeface="Futura" charset="0"/>
                <a:cs typeface="Futura" charset="0"/>
              </a:rPr>
              <a:t>have shifted over the past decade. The most significant shift </a:t>
            </a:r>
            <a:r>
              <a:rPr lang="en-US" b="1" dirty="0" err="1">
                <a:solidFill>
                  <a:srgbClr val="00B0F0"/>
                </a:solidFill>
                <a:latin typeface="Futura" charset="0"/>
                <a:ea typeface="Futura" charset="0"/>
                <a:cs typeface="Futura" charset="0"/>
              </a:rPr>
              <a:t>occured</a:t>
            </a:r>
            <a:r>
              <a:rPr lang="en-US" b="1" dirty="0">
                <a:solidFill>
                  <a:srgbClr val="00B0F0"/>
                </a:solidFill>
                <a:latin typeface="Futura" charset="0"/>
                <a:ea typeface="Futura" charset="0"/>
                <a:cs typeface="Futura" charset="0"/>
              </a:rPr>
              <a:t> in 2012-2013, at which time the genre "Indie" declined in appearances, and "Improvised" </a:t>
            </a:r>
            <a:r>
              <a:rPr lang="en-US" b="1" dirty="0" smtClean="0">
                <a:solidFill>
                  <a:srgbClr val="00B0F0"/>
                </a:solidFill>
                <a:latin typeface="Futura" charset="0"/>
                <a:ea typeface="Futura" charset="0"/>
                <a:cs typeface="Futura" charset="0"/>
              </a:rPr>
              <a:t>increased.</a:t>
            </a:r>
            <a:endParaRPr lang="en-US" b="1" dirty="0">
              <a:solidFill>
                <a:srgbClr val="00B0F0"/>
              </a:solidFill>
              <a:latin typeface="Futura" charset="0"/>
              <a:ea typeface="Futura" charset="0"/>
              <a:cs typeface="Futura" charset="0"/>
            </a:endParaRPr>
          </a:p>
        </p:txBody>
      </p:sp>
    </p:spTree>
    <p:extLst>
      <p:ext uri="{BB962C8B-B14F-4D97-AF65-F5344CB8AC3E}">
        <p14:creationId xmlns:p14="http://schemas.microsoft.com/office/powerpoint/2010/main" val="1332474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genre </a:t>
            </a:r>
            <a:r>
              <a:rPr lang="en-US" b="1" dirty="0" smtClean="0">
                <a:latin typeface="Futura" charset="0"/>
                <a:ea typeface="Futura" charset="0"/>
                <a:cs typeface="Futura" charset="0"/>
              </a:rPr>
              <a:t>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solidFill>
                  <a:srgbClr val="00B0F0"/>
                </a:solidFill>
                <a:latin typeface="Futura" charset="0"/>
                <a:ea typeface="Futura" charset="0"/>
                <a:cs typeface="Futura" charset="0"/>
              </a:rPr>
              <a:t>2. There </a:t>
            </a:r>
            <a:r>
              <a:rPr lang="en-US" b="1" dirty="0">
                <a:solidFill>
                  <a:srgbClr val="00B0F0"/>
                </a:solidFill>
                <a:latin typeface="Futura" charset="0"/>
                <a:ea typeface="Futura" charset="0"/>
                <a:cs typeface="Futura" charset="0"/>
              </a:rPr>
              <a:t>have been few changes with respect to most active areas (neighborhoods) in Tokyo...but the respective distributions of events per area and the most active venues in those areas are significantly different</a:t>
            </a:r>
            <a:r>
              <a:rPr lang="en-US" b="1" dirty="0" smtClean="0">
                <a:solidFill>
                  <a:srgbClr val="00B0F0"/>
                </a:solidFill>
                <a:latin typeface="Futura" charset="0"/>
                <a:ea typeface="Futura" charset="0"/>
                <a:cs typeface="Futura" charset="0"/>
              </a:rPr>
              <a:t>. </a:t>
            </a:r>
            <a:endParaRPr lang="en-US" b="1" dirty="0">
              <a:solidFill>
                <a:srgbClr val="00B0F0"/>
              </a:solidFill>
              <a:latin typeface="Futura" charset="0"/>
              <a:ea typeface="Futura" charset="0"/>
              <a:cs typeface="Futura" charset="0"/>
            </a:endParaRPr>
          </a:p>
        </p:txBody>
      </p:sp>
    </p:spTree>
    <p:extLst>
      <p:ext uri="{BB962C8B-B14F-4D97-AF65-F5344CB8AC3E}">
        <p14:creationId xmlns:p14="http://schemas.microsoft.com/office/powerpoint/2010/main" val="5244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a:xfrm>
            <a:off x="0" y="1591734"/>
            <a:ext cx="11080507" cy="3782852"/>
          </a:xfrm>
        </p:spPr>
        <p:txBody>
          <a:bodyPr>
            <a:normAutofit fontScale="92500" lnSpcReduction="20000"/>
          </a:bodyPr>
          <a:lstStyle/>
          <a:p>
            <a:r>
              <a:rPr lang="en-US" b="1" dirty="0" smtClean="0">
                <a:latin typeface="Futura" charset="0"/>
                <a:ea typeface="Futura" charset="0"/>
                <a:cs typeface="Futura" charset="0"/>
              </a:rPr>
              <a:t>1. genre 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latin typeface="Futura" charset="0"/>
                <a:ea typeface="Futura" charset="0"/>
                <a:cs typeface="Futura" charset="0"/>
              </a:rPr>
              <a:t>2. There </a:t>
            </a:r>
            <a:r>
              <a:rPr lang="en-US" b="1" dirty="0">
                <a:latin typeface="Futura" charset="0"/>
                <a:ea typeface="Futura" charset="0"/>
                <a:cs typeface="Futura" charset="0"/>
              </a:rPr>
              <a:t>have been few changes with respect to most active areas (neighborhoods) in Tokyo...but the respective distributions of events per area and the most active venues in those areas are significantly different</a:t>
            </a:r>
            <a:r>
              <a:rPr lang="en-US" b="1" dirty="0" smtClean="0">
                <a:latin typeface="Futura" charset="0"/>
                <a:ea typeface="Futura" charset="0"/>
                <a:cs typeface="Futura" charset="0"/>
              </a:rPr>
              <a:t>. </a:t>
            </a:r>
          </a:p>
          <a:p>
            <a:r>
              <a:rPr lang="en-US" b="1" dirty="0" smtClean="0">
                <a:solidFill>
                  <a:srgbClr val="00B0F0"/>
                </a:solidFill>
                <a:latin typeface="Futura" charset="0"/>
                <a:ea typeface="Futura" charset="0"/>
                <a:cs typeface="Futura" charset="0"/>
              </a:rPr>
              <a:t>3. </a:t>
            </a:r>
            <a:r>
              <a:rPr lang="en-US" b="1" dirty="0">
                <a:solidFill>
                  <a:srgbClr val="00B0F0"/>
                </a:solidFill>
                <a:latin typeface="Futura" charset="0"/>
                <a:ea typeface="Futura" charset="0"/>
                <a:cs typeface="Futura" charset="0"/>
              </a:rPr>
              <a:t>October and November have been the most active months. However, based upon each month's IQR with respect to number of events, there are sizable differences from one year to the next. IQR's for May and August are the narrowest.</a:t>
            </a:r>
          </a:p>
        </p:txBody>
      </p:sp>
    </p:spTree>
    <p:extLst>
      <p:ext uri="{BB962C8B-B14F-4D97-AF65-F5344CB8AC3E}">
        <p14:creationId xmlns:p14="http://schemas.microsoft.com/office/powerpoint/2010/main" val="1736421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Tokyo area music scene(s)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5139"/>
            <a:ext cx="3742267" cy="19634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702" y="2035781"/>
            <a:ext cx="4165600" cy="2180849"/>
          </a:xfrm>
          <a:prstGeom prst="rect">
            <a:avLst/>
          </a:prstGeom>
        </p:spPr>
      </p:pic>
      <p:pic>
        <p:nvPicPr>
          <p:cNvPr id="5" name="Picture 4"/>
          <p:cNvPicPr>
            <a:picLocks noChangeAspect="1"/>
          </p:cNvPicPr>
          <p:nvPr/>
        </p:nvPicPr>
        <p:blipFill>
          <a:blip r:embed="rId4"/>
          <a:stretch>
            <a:fillRect/>
          </a:stretch>
        </p:blipFill>
        <p:spPr>
          <a:xfrm>
            <a:off x="3742267" y="2055139"/>
            <a:ext cx="1678608" cy="1263817"/>
          </a:xfrm>
          <a:prstGeom prst="rect">
            <a:avLst/>
          </a:prstGeom>
        </p:spPr>
      </p:pic>
      <p:pic>
        <p:nvPicPr>
          <p:cNvPr id="6" name="Picture 5"/>
          <p:cNvPicPr>
            <a:picLocks noChangeAspect="1"/>
          </p:cNvPicPr>
          <p:nvPr/>
        </p:nvPicPr>
        <p:blipFill>
          <a:blip r:embed="rId5"/>
          <a:stretch>
            <a:fillRect/>
          </a:stretch>
        </p:blipFill>
        <p:spPr>
          <a:xfrm>
            <a:off x="5439353" y="2092275"/>
            <a:ext cx="2045181" cy="1189544"/>
          </a:xfrm>
          <a:prstGeom prst="rect">
            <a:avLst/>
          </a:prstGeom>
        </p:spPr>
      </p:pic>
      <p:pic>
        <p:nvPicPr>
          <p:cNvPr id="8" name="Picture 7"/>
          <p:cNvPicPr>
            <a:picLocks noChangeAspect="1"/>
          </p:cNvPicPr>
          <p:nvPr/>
        </p:nvPicPr>
        <p:blipFill>
          <a:blip r:embed="rId6"/>
          <a:stretch>
            <a:fillRect/>
          </a:stretch>
        </p:blipFill>
        <p:spPr>
          <a:xfrm>
            <a:off x="3742267" y="3317366"/>
            <a:ext cx="1249596" cy="1837244"/>
          </a:xfrm>
          <a:prstGeom prst="rect">
            <a:avLst/>
          </a:prstGeom>
        </p:spPr>
      </p:pic>
      <p:pic>
        <p:nvPicPr>
          <p:cNvPr id="9" name="Picture 8"/>
          <p:cNvPicPr>
            <a:picLocks noChangeAspect="1"/>
          </p:cNvPicPr>
          <p:nvPr/>
        </p:nvPicPr>
        <p:blipFill>
          <a:blip r:embed="rId7"/>
          <a:stretch>
            <a:fillRect/>
          </a:stretch>
        </p:blipFill>
        <p:spPr>
          <a:xfrm>
            <a:off x="4973385" y="3268276"/>
            <a:ext cx="1626753" cy="1082530"/>
          </a:xfrm>
          <a:prstGeom prst="rect">
            <a:avLst/>
          </a:prstGeom>
        </p:spPr>
      </p:pic>
      <p:pic>
        <p:nvPicPr>
          <p:cNvPr id="10" name="Picture 9"/>
          <p:cNvPicPr>
            <a:picLocks noChangeAspect="1"/>
          </p:cNvPicPr>
          <p:nvPr/>
        </p:nvPicPr>
        <p:blipFill>
          <a:blip r:embed="rId8"/>
          <a:stretch>
            <a:fillRect/>
          </a:stretch>
        </p:blipFill>
        <p:spPr>
          <a:xfrm>
            <a:off x="4965993" y="4350806"/>
            <a:ext cx="1641535" cy="922334"/>
          </a:xfrm>
          <a:prstGeom prst="rect">
            <a:avLst/>
          </a:prstGeom>
        </p:spPr>
      </p:pic>
      <p:pic>
        <p:nvPicPr>
          <p:cNvPr id="11" name="Picture 10"/>
          <p:cNvPicPr>
            <a:picLocks noChangeAspect="1"/>
          </p:cNvPicPr>
          <p:nvPr/>
        </p:nvPicPr>
        <p:blipFill>
          <a:blip r:embed="rId9"/>
          <a:stretch>
            <a:fillRect/>
          </a:stretch>
        </p:blipFill>
        <p:spPr>
          <a:xfrm>
            <a:off x="6622998" y="3252957"/>
            <a:ext cx="981040" cy="1479601"/>
          </a:xfrm>
          <a:prstGeom prst="rect">
            <a:avLst/>
          </a:prstGeom>
        </p:spPr>
      </p:pic>
      <p:pic>
        <p:nvPicPr>
          <p:cNvPr id="12" name="Picture 11"/>
          <p:cNvPicPr>
            <a:picLocks noChangeAspect="1"/>
          </p:cNvPicPr>
          <p:nvPr/>
        </p:nvPicPr>
        <p:blipFill>
          <a:blip r:embed="rId10"/>
          <a:stretch>
            <a:fillRect/>
          </a:stretch>
        </p:blipFill>
        <p:spPr>
          <a:xfrm>
            <a:off x="7630234" y="4038275"/>
            <a:ext cx="2415766" cy="1352829"/>
          </a:xfrm>
          <a:prstGeom prst="rect">
            <a:avLst/>
          </a:prstGeom>
        </p:spPr>
      </p:pic>
      <p:pic>
        <p:nvPicPr>
          <p:cNvPr id="13" name="Picture 12"/>
          <p:cNvPicPr>
            <a:picLocks noChangeAspect="1"/>
          </p:cNvPicPr>
          <p:nvPr/>
        </p:nvPicPr>
        <p:blipFill>
          <a:blip r:embed="rId11"/>
          <a:stretch>
            <a:fillRect/>
          </a:stretch>
        </p:blipFill>
        <p:spPr>
          <a:xfrm>
            <a:off x="1307746" y="4018614"/>
            <a:ext cx="2415357" cy="1352600"/>
          </a:xfrm>
          <a:prstGeom prst="rect">
            <a:avLst/>
          </a:prstGeom>
        </p:spPr>
      </p:pic>
      <p:pic>
        <p:nvPicPr>
          <p:cNvPr id="14" name="Picture 13"/>
          <p:cNvPicPr>
            <a:picLocks noChangeAspect="1"/>
          </p:cNvPicPr>
          <p:nvPr/>
        </p:nvPicPr>
        <p:blipFill>
          <a:blip r:embed="rId12"/>
          <a:stretch>
            <a:fillRect/>
          </a:stretch>
        </p:blipFill>
        <p:spPr>
          <a:xfrm>
            <a:off x="10004073" y="4018614"/>
            <a:ext cx="1687988" cy="957282"/>
          </a:xfrm>
          <a:prstGeom prst="rect">
            <a:avLst/>
          </a:prstGeom>
        </p:spPr>
      </p:pic>
      <p:pic>
        <p:nvPicPr>
          <p:cNvPr id="15" name="Picture 14"/>
          <p:cNvPicPr>
            <a:picLocks noChangeAspect="1"/>
          </p:cNvPicPr>
          <p:nvPr/>
        </p:nvPicPr>
        <p:blipFill>
          <a:blip r:embed="rId13"/>
          <a:stretch>
            <a:fillRect/>
          </a:stretch>
        </p:blipFill>
        <p:spPr>
          <a:xfrm>
            <a:off x="0" y="4038275"/>
            <a:ext cx="1317607" cy="810835"/>
          </a:xfrm>
          <a:prstGeom prst="rect">
            <a:avLst/>
          </a:prstGeom>
        </p:spPr>
      </p:pic>
      <p:pic>
        <p:nvPicPr>
          <p:cNvPr id="16" name="Picture 15"/>
          <p:cNvPicPr>
            <a:picLocks noChangeAspect="1"/>
          </p:cNvPicPr>
          <p:nvPr/>
        </p:nvPicPr>
        <p:blipFill>
          <a:blip r:embed="rId14"/>
          <a:stretch>
            <a:fillRect/>
          </a:stretch>
        </p:blipFill>
        <p:spPr>
          <a:xfrm>
            <a:off x="8854959" y="455418"/>
            <a:ext cx="2795175" cy="1570533"/>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8069" y="4832254"/>
            <a:ext cx="1069677" cy="801896"/>
          </a:xfrm>
          <a:prstGeom prst="rect">
            <a:avLst/>
          </a:prstGeom>
        </p:spPr>
      </p:pic>
    </p:spTree>
    <p:extLst>
      <p:ext uri="{BB962C8B-B14F-4D97-AF65-F5344CB8AC3E}">
        <p14:creationId xmlns:p14="http://schemas.microsoft.com/office/powerpoint/2010/main" val="1963735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a:xfrm>
            <a:off x="0" y="1659466"/>
            <a:ext cx="11080507" cy="3715119"/>
          </a:xfrm>
        </p:spPr>
        <p:txBody>
          <a:bodyPr>
            <a:normAutofit fontScale="77500" lnSpcReduction="20000"/>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genre </a:t>
            </a:r>
            <a:r>
              <a:rPr lang="en-US" b="1" dirty="0" smtClean="0">
                <a:latin typeface="Futura" charset="0"/>
                <a:ea typeface="Futura" charset="0"/>
                <a:cs typeface="Futura" charset="0"/>
              </a:rPr>
              <a:t>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latin typeface="Futura" charset="0"/>
                <a:ea typeface="Futura" charset="0"/>
                <a:cs typeface="Futura" charset="0"/>
              </a:rPr>
              <a:t>2. There </a:t>
            </a:r>
            <a:r>
              <a:rPr lang="en-US" b="1" dirty="0">
                <a:latin typeface="Futura" charset="0"/>
                <a:ea typeface="Futura" charset="0"/>
                <a:cs typeface="Futura" charset="0"/>
              </a:rPr>
              <a:t>have been few changes with respect to most active areas (neighborhoods) in Tokyo...but the respective distributions of events per area and the most active venues in those areas are significantly different</a:t>
            </a:r>
            <a:r>
              <a:rPr lang="en-US" b="1" dirty="0" smtClean="0">
                <a:latin typeface="Futura" charset="0"/>
                <a:ea typeface="Futura" charset="0"/>
                <a:cs typeface="Futura" charset="0"/>
              </a:rPr>
              <a:t>. </a:t>
            </a:r>
          </a:p>
          <a:p>
            <a:r>
              <a:rPr lang="en-US" b="1" dirty="0" smtClean="0">
                <a:latin typeface="Futura" charset="0"/>
                <a:ea typeface="Futura" charset="0"/>
                <a:cs typeface="Futura" charset="0"/>
              </a:rPr>
              <a:t>3. </a:t>
            </a:r>
            <a:r>
              <a:rPr lang="en-US" b="1" dirty="0">
                <a:latin typeface="Futura" charset="0"/>
                <a:ea typeface="Futura" charset="0"/>
                <a:cs typeface="Futura" charset="0"/>
              </a:rPr>
              <a:t>October and November have been the most active months. However, based upon each month's IQR with respect to number of events, there are sizable differences from one year to the next. IQR's for May and August are the narrowest</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4. </a:t>
            </a:r>
            <a:r>
              <a:rPr lang="en-US" b="1" dirty="0">
                <a:solidFill>
                  <a:srgbClr val="00B0F0"/>
                </a:solidFill>
                <a:latin typeface="Futura" charset="0"/>
                <a:ea typeface="Futura" charset="0"/>
                <a:cs typeface="Futura" charset="0"/>
              </a:rPr>
              <a:t>Ticket price seems to be more strongly correlated with genre than geographic area...but ticket prices for several genres (including festivals) vary considerably.</a:t>
            </a:r>
          </a:p>
        </p:txBody>
      </p:sp>
    </p:spTree>
    <p:extLst>
      <p:ext uri="{BB962C8B-B14F-4D97-AF65-F5344CB8AC3E}">
        <p14:creationId xmlns:p14="http://schemas.microsoft.com/office/powerpoint/2010/main" val="1786585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solidFill>
                  <a:srgbClr val="00B0F0"/>
                </a:solidFill>
                <a:latin typeface="Futura Medium" charset="0"/>
                <a:ea typeface="Futura Medium" charset="0"/>
                <a:cs typeface="Futura Medium" charset="0"/>
              </a:rPr>
              <a:t>1. INTEGRATE The </a:t>
            </a:r>
            <a:r>
              <a:rPr lang="en-US" dirty="0">
                <a:solidFill>
                  <a:srgbClr val="00B0F0"/>
                </a:solidFill>
                <a:latin typeface="Futura Medium" charset="0"/>
                <a:ea typeface="Futura Medium" charset="0"/>
                <a:cs typeface="Futura Medium" charset="0"/>
              </a:rPr>
              <a:t>Tokyo Gig Guide datasets with other event listing data</a:t>
            </a:r>
          </a:p>
        </p:txBody>
      </p:sp>
    </p:spTree>
    <p:extLst>
      <p:ext uri="{BB962C8B-B14F-4D97-AF65-F5344CB8AC3E}">
        <p14:creationId xmlns:p14="http://schemas.microsoft.com/office/powerpoint/2010/main" val="1621033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solidFill>
                  <a:srgbClr val="00B0F0"/>
                </a:solidFill>
                <a:latin typeface="Futura Medium" charset="0"/>
                <a:ea typeface="Futura Medium" charset="0"/>
                <a:cs typeface="Futura Medium" charset="0"/>
              </a:rPr>
              <a:t>2. PERFORM MORE RIGOROUS NLP ON EVENT TITLES</a:t>
            </a:r>
          </a:p>
        </p:txBody>
      </p:sp>
    </p:spTree>
    <p:extLst>
      <p:ext uri="{BB962C8B-B14F-4D97-AF65-F5344CB8AC3E}">
        <p14:creationId xmlns:p14="http://schemas.microsoft.com/office/powerpoint/2010/main" val="2081807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solidFill>
                  <a:srgbClr val="00B0F0"/>
                </a:solidFill>
                <a:latin typeface="Futura Medium" charset="0"/>
                <a:ea typeface="Futura Medium" charset="0"/>
                <a:cs typeface="Futura Medium" charset="0"/>
              </a:rPr>
              <a:t>3. EXTEND DATE RANGE </a:t>
            </a:r>
          </a:p>
        </p:txBody>
      </p:sp>
    </p:spTree>
    <p:extLst>
      <p:ext uri="{BB962C8B-B14F-4D97-AF65-F5344CB8AC3E}">
        <p14:creationId xmlns:p14="http://schemas.microsoft.com/office/powerpoint/2010/main" val="1102035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latin typeface="Futura Medium" charset="0"/>
                <a:ea typeface="Futura Medium" charset="0"/>
                <a:cs typeface="Futura Medium" charset="0"/>
              </a:rPr>
              <a:t>3. EXTEND DATE RANGE </a:t>
            </a:r>
          </a:p>
          <a:p>
            <a:r>
              <a:rPr lang="en-US" dirty="0" smtClean="0">
                <a:solidFill>
                  <a:srgbClr val="00B0F0"/>
                </a:solidFill>
                <a:latin typeface="Futura Medium" charset="0"/>
                <a:ea typeface="Futura Medium" charset="0"/>
                <a:cs typeface="Futura Medium" charset="0"/>
              </a:rPr>
              <a:t>4. BETTER MAP VISUALIZATION SOLUTION! (E.G., LEAFLET) </a:t>
            </a:r>
          </a:p>
        </p:txBody>
      </p:sp>
    </p:spTree>
    <p:extLst>
      <p:ext uri="{BB962C8B-B14F-4D97-AF65-F5344CB8AC3E}">
        <p14:creationId xmlns:p14="http://schemas.microsoft.com/office/powerpoint/2010/main" val="1580475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latin typeface="Futura Medium" charset="0"/>
                <a:ea typeface="Futura Medium" charset="0"/>
                <a:cs typeface="Futura Medium" charset="0"/>
              </a:rPr>
              <a:t>3. EXTEND DATE RANGE </a:t>
            </a:r>
          </a:p>
          <a:p>
            <a:r>
              <a:rPr lang="en-US" dirty="0" smtClean="0">
                <a:latin typeface="Futura Medium" charset="0"/>
                <a:ea typeface="Futura Medium" charset="0"/>
                <a:cs typeface="Futura Medium" charset="0"/>
              </a:rPr>
              <a:t>4. BETTER MAP VISUALIZATION SOLUTION! (E.G., LEAFLET) </a:t>
            </a:r>
          </a:p>
          <a:p>
            <a:r>
              <a:rPr lang="en-US" dirty="0" smtClean="0">
                <a:latin typeface="Futura Medium" charset="0"/>
                <a:ea typeface="Futura Medium" charset="0"/>
                <a:cs typeface="Futura Medium" charset="0"/>
              </a:rPr>
              <a:t>5. </a:t>
            </a:r>
            <a:r>
              <a:rPr lang="en-US" dirty="0" smtClean="0">
                <a:solidFill>
                  <a:srgbClr val="00B0F0"/>
                </a:solidFill>
                <a:latin typeface="Futura Medium" charset="0"/>
                <a:ea typeface="Futura Medium" charset="0"/>
                <a:cs typeface="Futura Medium" charset="0"/>
              </a:rPr>
              <a:t>CONSTRUCT CLASSIFIER TO PREDICT GENRE TAGS BASED UPON EVENT VARIABLES (E.G., VENUE, AREA, TITLE...) </a:t>
            </a:r>
          </a:p>
        </p:txBody>
      </p:sp>
    </p:spTree>
    <p:extLst>
      <p:ext uri="{BB962C8B-B14F-4D97-AF65-F5344CB8AC3E}">
        <p14:creationId xmlns:p14="http://schemas.microsoft.com/office/powerpoint/2010/main" val="1208919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Code : </a:t>
            </a:r>
            <a:endParaRPr lang="en-US" dirty="0"/>
          </a:p>
        </p:txBody>
      </p:sp>
      <p:sp>
        <p:nvSpPr>
          <p:cNvPr id="3" name="Content Placeholder 2"/>
          <p:cNvSpPr>
            <a:spLocks noGrp="1"/>
          </p:cNvSpPr>
          <p:nvPr>
            <p:ph sz="quarter" idx="13"/>
          </p:nvPr>
        </p:nvSpPr>
        <p:spPr/>
        <p:txBody>
          <a:bodyPr/>
          <a:lstStyle/>
          <a:p>
            <a:r>
              <a:rPr lang="en-US" dirty="0">
                <a:latin typeface="Futura Medium" charset="0"/>
                <a:ea typeface="Futura Medium" charset="0"/>
                <a:cs typeface="Futura Medium" charset="0"/>
                <a:hlinkClick r:id="rId2"/>
              </a:rPr>
              <a:t>https://</a:t>
            </a:r>
            <a:r>
              <a:rPr lang="en-US" dirty="0" smtClean="0">
                <a:latin typeface="Futura Medium" charset="0"/>
                <a:ea typeface="Futura Medium" charset="0"/>
                <a:cs typeface="Futura Medium" charset="0"/>
                <a:hlinkClick r:id="rId2"/>
              </a:rPr>
              <a:t>github.com/atsigman/tokyo_gig_guide_web_scraping</a:t>
            </a:r>
            <a:r>
              <a:rPr lang="en-US" dirty="0" smtClean="0">
                <a:latin typeface="Futura Medium" charset="0"/>
                <a:ea typeface="Futura Medium" charset="0"/>
                <a:cs typeface="Futura Medium" charset="0"/>
              </a:rPr>
              <a:t> </a:t>
            </a:r>
            <a:endParaRPr lang="en-US" dirty="0">
              <a:latin typeface="Futura Medium" charset="0"/>
              <a:ea typeface="Futura Medium" charset="0"/>
              <a:cs typeface="Futura Medium" charset="0"/>
            </a:endParaRPr>
          </a:p>
        </p:txBody>
      </p:sp>
    </p:spTree>
    <p:extLst>
      <p:ext uri="{BB962C8B-B14F-4D97-AF65-F5344CB8AC3E}">
        <p14:creationId xmlns:p14="http://schemas.microsoft.com/office/powerpoint/2010/main" val="1717973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r>
              <a:rPr lang="ja-JP" altLang="en-US" dirty="0"/>
              <a:t>　</a:t>
            </a:r>
            <a:r>
              <a:rPr lang="ja-JP" altLang="en-US" dirty="0" smtClean="0"/>
              <a:t>　　　　</a:t>
            </a:r>
            <a:r>
              <a:rPr lang="en-US" dirty="0" smtClean="0"/>
              <a:t>Thanks!/</a:t>
            </a:r>
            <a:r>
              <a:rPr lang="ja-JP" altLang="en-US" dirty="0" smtClean="0"/>
              <a:t>ありがとう！</a:t>
            </a:r>
            <a:r>
              <a:rPr lang="en-US" dirty="0" smtClean="0"/>
              <a:t> </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[Questions?] </a:t>
            </a:r>
            <a:endParaRPr lang="en-US" b="1" dirty="0">
              <a:latin typeface="Futura" charset="0"/>
              <a:ea typeface="Futura" charset="0"/>
              <a:cs typeface="Futura" charset="0"/>
            </a:endParaRPr>
          </a:p>
        </p:txBody>
      </p:sp>
    </p:spTree>
    <p:extLst>
      <p:ext uri="{BB962C8B-B14F-4D97-AF65-F5344CB8AC3E}">
        <p14:creationId xmlns:p14="http://schemas.microsoft.com/office/powerpoint/2010/main" val="683105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Tokyo area is large</a:t>
            </a:r>
            <a:r>
              <a:rPr lang="mr-IN" dirty="0" smtClean="0"/>
              <a:t>…</a:t>
            </a:r>
            <a:endParaRPr lang="en-US" dirty="0"/>
          </a:p>
        </p:txBody>
      </p:sp>
      <p:sp>
        <p:nvSpPr>
          <p:cNvPr id="3" name="Content Placeholder 2"/>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1924728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smtClean="0"/>
              <a:t>…</a:t>
            </a:r>
            <a:r>
              <a:rPr lang="en-US" dirty="0" smtClean="0"/>
              <a:t>AND THE PUBLIC IS FRAGMENTED</a:t>
            </a:r>
            <a:endParaRPr lang="en-US" dirty="0"/>
          </a:p>
        </p:txBody>
      </p:sp>
      <p:sp>
        <p:nvSpPr>
          <p:cNvPr id="3" name="Content Placeholder 2"/>
          <p:cNvSpPr>
            <a:spLocks noGrp="1"/>
          </p:cNvSpPr>
          <p:nvPr>
            <p:ph sz="quarter" idx="13"/>
          </p:nvPr>
        </p:nvSpPr>
        <p:spPr/>
        <p:txBody>
          <a:bodyPr/>
          <a:lstStyle/>
          <a:p>
            <a:endParaRPr lang="en-US" dirty="0"/>
          </a:p>
        </p:txBody>
      </p:sp>
      <p:pic>
        <p:nvPicPr>
          <p:cNvPr id="4" name="Picture 3"/>
          <p:cNvPicPr>
            <a:picLocks noChangeAspect="1"/>
          </p:cNvPicPr>
          <p:nvPr/>
        </p:nvPicPr>
        <p:blipFill>
          <a:blip r:embed="rId2"/>
          <a:stretch>
            <a:fillRect/>
          </a:stretch>
        </p:blipFill>
        <p:spPr>
          <a:xfrm>
            <a:off x="685800" y="2063396"/>
            <a:ext cx="5123514" cy="2869168"/>
          </a:xfrm>
          <a:prstGeom prst="rect">
            <a:avLst/>
          </a:prstGeom>
        </p:spPr>
      </p:pic>
      <p:pic>
        <p:nvPicPr>
          <p:cNvPr id="5" name="Picture 4"/>
          <p:cNvPicPr>
            <a:picLocks noChangeAspect="1"/>
          </p:cNvPicPr>
          <p:nvPr/>
        </p:nvPicPr>
        <p:blipFill>
          <a:blip r:embed="rId3"/>
          <a:stretch>
            <a:fillRect/>
          </a:stretch>
        </p:blipFill>
        <p:spPr>
          <a:xfrm>
            <a:off x="5809314" y="2063396"/>
            <a:ext cx="5123514" cy="2869168"/>
          </a:xfrm>
          <a:prstGeom prst="rect">
            <a:avLst/>
          </a:prstGeom>
        </p:spPr>
      </p:pic>
    </p:spTree>
    <p:extLst>
      <p:ext uri="{BB962C8B-B14F-4D97-AF65-F5344CB8AC3E}">
        <p14:creationId xmlns:p14="http://schemas.microsoft.com/office/powerpoint/2010/main" val="131185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motivation</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GAIN A “BIRD’S EYE VIEW” ON THE TOKYO AREA MUSIC SCENE OVER THE PAST DECADE  </a:t>
            </a:r>
            <a:endParaRPr lang="en-US" b="1" dirty="0">
              <a:latin typeface="Futura" charset="0"/>
              <a:ea typeface="Futura" charset="0"/>
              <a:cs typeface="Futura" charset="0"/>
            </a:endParaRPr>
          </a:p>
        </p:txBody>
      </p:sp>
      <p:pic>
        <p:nvPicPr>
          <p:cNvPr id="4" name="Picture 3"/>
          <p:cNvPicPr>
            <a:picLocks noChangeAspect="1"/>
          </p:cNvPicPr>
          <p:nvPr/>
        </p:nvPicPr>
        <p:blipFill>
          <a:blip r:embed="rId2"/>
          <a:stretch>
            <a:fillRect/>
          </a:stretch>
        </p:blipFill>
        <p:spPr>
          <a:xfrm>
            <a:off x="7882466" y="996596"/>
            <a:ext cx="3810000" cy="2133600"/>
          </a:xfrm>
          <a:prstGeom prst="rect">
            <a:avLst/>
          </a:prstGeom>
        </p:spPr>
      </p:pic>
    </p:spTree>
    <p:extLst>
      <p:ext uri="{BB962C8B-B14F-4D97-AF65-F5344CB8AC3E}">
        <p14:creationId xmlns:p14="http://schemas.microsoft.com/office/powerpoint/2010/main" val="152611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Tokyo gig guide? </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event listing site </a:t>
            </a:r>
          </a:p>
          <a:p>
            <a:r>
              <a:rPr lang="en-US" b="1" dirty="0" smtClean="0">
                <a:latin typeface="Futura" charset="0"/>
                <a:ea typeface="Futura" charset="0"/>
                <a:cs typeface="Futura" charset="0"/>
              </a:rPr>
              <a:t>Artists/venues/producers post events </a:t>
            </a:r>
          </a:p>
          <a:p>
            <a:r>
              <a:rPr lang="en-US" b="1" dirty="0" smtClean="0">
                <a:latin typeface="Futura" charset="0"/>
                <a:ea typeface="Futura" charset="0"/>
                <a:cs typeface="Futura" charset="0"/>
              </a:rPr>
              <a:t>Archive extends back to 2008</a:t>
            </a:r>
          </a:p>
          <a:p>
            <a:r>
              <a:rPr lang="en-US" b="1" dirty="0" smtClean="0">
                <a:latin typeface="Futura" charset="0"/>
                <a:ea typeface="Futura" charset="0"/>
                <a:cs typeface="Futura" charset="0"/>
              </a:rPr>
              <a:t>RANGES FROM MAJOR FESTIVALS TO TINY LIVE HOUSES/BARS</a:t>
            </a:r>
          </a:p>
          <a:p>
            <a:r>
              <a:rPr lang="en-US" b="1" dirty="0" smtClean="0">
                <a:latin typeface="Futura" charset="0"/>
                <a:ea typeface="Futura" charset="0"/>
                <a:cs typeface="Futura" charset="0"/>
              </a:rPr>
              <a:t>Ca. 21,000 events (and growing</a:t>
            </a:r>
            <a:r>
              <a:rPr lang="mr-IN" b="1" dirty="0" smtClean="0">
                <a:latin typeface="Futura" charset="0"/>
                <a:ea typeface="Futura" charset="0"/>
                <a:cs typeface="Futura" charset="0"/>
              </a:rPr>
              <a:t>…</a:t>
            </a:r>
            <a:r>
              <a:rPr lang="en-US" b="1" dirty="0" smtClean="0">
                <a:latin typeface="Futura" charset="0"/>
                <a:ea typeface="Futura" charset="0"/>
                <a:cs typeface="Futura" charset="0"/>
              </a:rPr>
              <a:t>) </a:t>
            </a:r>
          </a:p>
          <a:p>
            <a:r>
              <a:rPr lang="en-US" b="1" dirty="0">
                <a:latin typeface="Futura" charset="0"/>
                <a:ea typeface="Futura" charset="0"/>
                <a:cs typeface="Futura" charset="0"/>
                <a:hlinkClick r:id="rId2"/>
              </a:rPr>
              <a:t>http://</a:t>
            </a:r>
            <a:r>
              <a:rPr lang="en-US" b="1" dirty="0" smtClean="0">
                <a:latin typeface="Futura" charset="0"/>
                <a:ea typeface="Futura" charset="0"/>
                <a:cs typeface="Futura" charset="0"/>
                <a:hlinkClick r:id="rId2"/>
              </a:rPr>
              <a:t>www.tokyogigguide.com/en/gigs/eventslist?task=archive</a:t>
            </a:r>
            <a:r>
              <a:rPr lang="en-US" b="1" dirty="0" smtClean="0">
                <a:latin typeface="Futura" charset="0"/>
                <a:ea typeface="Futura" charset="0"/>
                <a:cs typeface="Futura" charset="0"/>
              </a:rPr>
              <a:t> </a:t>
            </a:r>
            <a:endParaRPr lang="en-US" b="1" dirty="0">
              <a:latin typeface="Futura" charset="0"/>
              <a:ea typeface="Futura" charset="0"/>
              <a:cs typeface="Futur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067" y="2063396"/>
            <a:ext cx="3568700" cy="1568544"/>
          </a:xfrm>
          <a:prstGeom prst="rect">
            <a:avLst/>
          </a:prstGeom>
        </p:spPr>
      </p:pic>
    </p:spTree>
    <p:extLst>
      <p:ext uri="{BB962C8B-B14F-4D97-AF65-F5344CB8AC3E}">
        <p14:creationId xmlns:p14="http://schemas.microsoft.com/office/powerpoint/2010/main" val="1937112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591733"/>
            <a:ext cx="11768667" cy="3962400"/>
          </a:xfrm>
        </p:spPr>
        <p:txBody>
          <a:bodyPr/>
          <a:lstStyle/>
          <a:p>
            <a:r>
              <a:rPr lang="en-US" b="1" dirty="0" smtClean="0">
                <a:solidFill>
                  <a:srgbClr val="00B0F0"/>
                </a:solidFill>
                <a:latin typeface="Futura" charset="0"/>
                <a:ea typeface="Futura" charset="0"/>
                <a:cs typeface="Futura" charset="0"/>
              </a:rPr>
              <a:t>1. </a:t>
            </a:r>
            <a:r>
              <a:rPr lang="en-US" b="1" dirty="0">
                <a:solidFill>
                  <a:srgbClr val="00B0F0"/>
                </a:solidFill>
                <a:latin typeface="Futura" charset="0"/>
                <a:ea typeface="Futura" charset="0"/>
                <a:cs typeface="Futura" charset="0"/>
              </a:rPr>
              <a:t>What have been the most popular tags (genre categories) in recent years, compared to a decade ago?</a:t>
            </a:r>
          </a:p>
          <a:p>
            <a:endParaRPr lang="en-US" b="1" dirty="0">
              <a:latin typeface="Futura" charset="0"/>
              <a:ea typeface="Futura" charset="0"/>
              <a:cs typeface="Futura" charset="0"/>
            </a:endParaRPr>
          </a:p>
        </p:txBody>
      </p:sp>
    </p:spTree>
    <p:extLst>
      <p:ext uri="{BB962C8B-B14F-4D97-AF65-F5344CB8AC3E}">
        <p14:creationId xmlns:p14="http://schemas.microsoft.com/office/powerpoint/2010/main" val="159921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490132"/>
            <a:ext cx="11836400" cy="4165601"/>
          </a:xfrm>
        </p:spPr>
        <p:txBody>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What have been the most popular tags (genre categories) in recent years, compared to a decade ago</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2. </a:t>
            </a:r>
            <a:r>
              <a:rPr lang="en-US" b="1" dirty="0">
                <a:solidFill>
                  <a:srgbClr val="00B0F0"/>
                </a:solidFill>
                <a:latin typeface="Futura" charset="0"/>
                <a:ea typeface="Futura" charset="0"/>
                <a:cs typeface="Futura" charset="0"/>
              </a:rPr>
              <a:t>Which venues and neighborhoods of the Tokyo metro area have been the most active recently and historically?</a:t>
            </a:r>
          </a:p>
          <a:p>
            <a:endParaRPr lang="en-US" dirty="0"/>
          </a:p>
          <a:p>
            <a:endParaRPr lang="en-US" dirty="0"/>
          </a:p>
        </p:txBody>
      </p:sp>
    </p:spTree>
    <p:extLst>
      <p:ext uri="{BB962C8B-B14F-4D97-AF65-F5344CB8AC3E}">
        <p14:creationId xmlns:p14="http://schemas.microsoft.com/office/powerpoint/2010/main" val="9251868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159</TotalTime>
  <Words>1077</Words>
  <Application>Microsoft Macintosh PowerPoint</Application>
  <PresentationFormat>Widescreen</PresentationFormat>
  <Paragraphs>97</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Futura</vt:lpstr>
      <vt:lpstr>Futura Medium</vt:lpstr>
      <vt:lpstr>Impact</vt:lpstr>
      <vt:lpstr>Mangal</vt:lpstr>
      <vt:lpstr>ＭＳ Ｐゴシック</vt:lpstr>
      <vt:lpstr>Arial</vt:lpstr>
      <vt:lpstr>Main Event</vt:lpstr>
      <vt:lpstr>Scraping Tokyo’s Scrappy venues: </vt:lpstr>
      <vt:lpstr>More than  (Hatsune) Miku: Tokyo’s diverse micro-genres </vt:lpstr>
      <vt:lpstr>Tokyo area music scene(s) </vt:lpstr>
      <vt:lpstr>Tokyo area is large…</vt:lpstr>
      <vt:lpstr>…AND THE PUBLIC IS FRAGMENTED</vt:lpstr>
      <vt:lpstr>Project motivation</vt:lpstr>
      <vt:lpstr> Tokyo gig guide? </vt:lpstr>
      <vt:lpstr>primary research questions </vt:lpstr>
      <vt:lpstr>primary research questions </vt:lpstr>
      <vt:lpstr>primary research questions </vt:lpstr>
      <vt:lpstr>primary research questions </vt:lpstr>
      <vt:lpstr>EDA Pt. I: Genre Category </vt:lpstr>
      <vt:lpstr>       Most frequently used genre tags</vt:lpstr>
      <vt:lpstr>        [word cloud representations] </vt:lpstr>
      <vt:lpstr>    Indie/improvised “cross fade” </vt:lpstr>
      <vt:lpstr>EDA Pt. II: AREA (NEIGHBORHOOD)  AND VENUE </vt:lpstr>
      <vt:lpstr>              NUMBER OF EVENTS/AREA </vt:lpstr>
      <vt:lpstr>         NUMBER OF EVENTS PER VENUE </vt:lpstr>
      <vt:lpstr>            Number of venues per area </vt:lpstr>
      <vt:lpstr>Number of events vs. genres per venue</vt:lpstr>
      <vt:lpstr>EDA Pt. 3: Time series analyses </vt:lpstr>
      <vt:lpstr>        Number of events by month </vt:lpstr>
      <vt:lpstr>      Number of Festivals per year </vt:lpstr>
      <vt:lpstr>Eda Pt 4: ticket price analyses </vt:lpstr>
      <vt:lpstr>Ticket ranges by area</vt:lpstr>
      <vt:lpstr>              Most expensive genres</vt:lpstr>
      <vt:lpstr>Conclusions: </vt:lpstr>
      <vt:lpstr>Conclusions: </vt:lpstr>
      <vt:lpstr>Conclusions: </vt:lpstr>
      <vt:lpstr>Conclusions: </vt:lpstr>
      <vt:lpstr>FUTURE WORK: </vt:lpstr>
      <vt:lpstr>FUTURE WORK: </vt:lpstr>
      <vt:lpstr>FUTURE WORK: </vt:lpstr>
      <vt:lpstr>FUTURE WORK: </vt:lpstr>
      <vt:lpstr>FUTURE WORK: </vt:lpstr>
      <vt:lpstr>     Code : </vt:lpstr>
      <vt:lpstr> 　　　　　Thanks!/ありがとう！ </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Scraping Tokyo’s Scrappy venues: </dc:title>
  <dc:creator>SIGMAN Alexander Theodore</dc:creator>
  <cp:lastModifiedBy>SIGMAN Alexander Theodore</cp:lastModifiedBy>
  <cp:revision>61</cp:revision>
  <dcterms:created xsi:type="dcterms:W3CDTF">2019-04-22T19:13:48Z</dcterms:created>
  <dcterms:modified xsi:type="dcterms:W3CDTF">2019-04-22T22:09:40Z</dcterms:modified>
</cp:coreProperties>
</file>